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3" r:id="rId8"/>
    <p:sldId id="264" r:id="rId9"/>
    <p:sldId id="265" r:id="rId10"/>
  </p:sldIdLst>
  <p:sldSz cx="14630400" cy="8229600"/>
  <p:notesSz cx="8229600" cy="14630400"/>
  <p:embeddedFontLst>
    <p:embeddedFont>
      <p:font typeface="Instrument Sans Medium" pitchFamily="2" charset="0"/>
      <p:regular r:id="rId12"/>
      <p:italic r:id="rId13"/>
    </p:embeddedFont>
    <p:embeddedFont>
      <p:font typeface="Instrument Sans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490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7.xml"/><Relationship Id="rId16"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89465"/>
            <a:ext cx="7363301"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HCT Survival Equity System</a:t>
            </a:r>
            <a:endParaRPr lang="en-US" sz="4450" dirty="0"/>
          </a:p>
        </p:txBody>
      </p:sp>
      <p:sp>
        <p:nvSpPr>
          <p:cNvPr id="4" name="Text 1"/>
          <p:cNvSpPr/>
          <p:nvPr/>
        </p:nvSpPr>
        <p:spPr>
          <a:xfrm>
            <a:off x="6280190" y="3188970"/>
            <a:ext cx="5133380"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From Analysis to Design</a:t>
            </a:r>
            <a:endParaRPr lang="en-US" sz="3550" dirty="0"/>
          </a:p>
        </p:txBody>
      </p:sp>
      <p:sp>
        <p:nvSpPr>
          <p:cNvPr id="5" name="Text 2"/>
          <p:cNvSpPr/>
          <p:nvPr/>
        </p:nvSpPr>
        <p:spPr>
          <a:xfrm>
            <a:off x="6280190" y="409610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Universidad Distrital Francisco José de Caldas – 2025</a:t>
            </a:r>
            <a:endParaRPr lang="en-US" sz="1750" dirty="0"/>
          </a:p>
        </p:txBody>
      </p:sp>
      <p:sp>
        <p:nvSpPr>
          <p:cNvPr id="6" name="Text 3"/>
          <p:cNvSpPr/>
          <p:nvPr/>
        </p:nvSpPr>
        <p:spPr>
          <a:xfrm>
            <a:off x="6280190" y="4714161"/>
            <a:ext cx="7556421"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Sergio Nicolás Mendivelso Martínez • Sergio Leonardo Moreno Granado • Juan Manuel Otálora Hernández • Juan Diego Moreno Ramos</a:t>
            </a:r>
            <a:endParaRPr lang="en-US" sz="1400" dirty="0"/>
          </a:p>
        </p:txBody>
      </p:sp>
      <p:sp>
        <p:nvSpPr>
          <p:cNvPr id="7" name="Text 4"/>
          <p:cNvSpPr/>
          <p:nvPr/>
        </p:nvSpPr>
        <p:spPr>
          <a:xfrm>
            <a:off x="6280190" y="5549860"/>
            <a:ext cx="7556421" cy="290274"/>
          </a:xfrm>
          <a:prstGeom prst="rect">
            <a:avLst/>
          </a:prstGeom>
          <a:noFill/>
          <a:ln/>
        </p:spPr>
        <p:txBody>
          <a:bodyPr wrap="none" lIns="0" tIns="0" rIns="0" bIns="0" rtlCol="0" anchor="t"/>
          <a:lstStyle/>
          <a:p>
            <a:pPr marL="0" indent="0" algn="l">
              <a:lnSpc>
                <a:spcPts val="2250"/>
              </a:lnSpc>
              <a:buNone/>
            </a:pPr>
            <a:r>
              <a:rPr lang="en-US" sz="1400" b="1" dirty="0">
                <a:solidFill>
                  <a:srgbClr val="5B5F71"/>
                </a:solidFill>
                <a:latin typeface="Instrument Sans Medium" pitchFamily="34" charset="0"/>
                <a:ea typeface="Instrument Sans Medium" pitchFamily="34" charset="-122"/>
                <a:cs typeface="Instrument Sans Medium" pitchFamily="34" charset="-120"/>
              </a:rPr>
              <a:t>Professor:</a:t>
            </a:r>
            <a:r>
              <a:rPr lang="en-US" sz="1400" dirty="0">
                <a:solidFill>
                  <a:srgbClr val="5B5F71"/>
                </a:solidFill>
                <a:latin typeface="Instrument Sans Medium" pitchFamily="34" charset="0"/>
                <a:ea typeface="Instrument Sans Medium" pitchFamily="34" charset="-122"/>
                <a:cs typeface="Instrument Sans Medium" pitchFamily="34" charset="-120"/>
              </a:rPr>
              <a:t> Ing. Carlos Andrés Sierra, M.Sc.</a:t>
            </a:r>
            <a:endParaRPr lang="en-US" sz="1400" dirty="0"/>
          </a:p>
        </p:txBody>
      </p:sp>
      <p:pic>
        <p:nvPicPr>
          <p:cNvPr id="9" name="Picture 8">
            <a:extLst>
              <a:ext uri="{FF2B5EF4-FFF2-40B4-BE49-F238E27FC236}">
                <a16:creationId xmlns:a16="http://schemas.microsoft.com/office/drawing/2014/main" id="{5D391097-5D89-7F6A-B2F1-8E967E085C12}"/>
              </a:ext>
            </a:extLst>
          </p:cNvPr>
          <p:cNvPicPr>
            <a:picLocks noChangeAspect="1"/>
          </p:cNvPicPr>
          <p:nvPr/>
        </p:nvPicPr>
        <p:blipFill>
          <a:blip r:embed="rId4"/>
          <a:stretch>
            <a:fillRect/>
          </a:stretch>
        </p:blipFill>
        <p:spPr>
          <a:xfrm>
            <a:off x="12850942" y="7757119"/>
            <a:ext cx="1779458" cy="4724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886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General Objective</a:t>
            </a:r>
            <a:endParaRPr lang="en-US" sz="4450" dirty="0"/>
          </a:p>
        </p:txBody>
      </p:sp>
      <p:sp>
        <p:nvSpPr>
          <p:cNvPr id="4" name="Shape 1"/>
          <p:cNvSpPr/>
          <p:nvPr/>
        </p:nvSpPr>
        <p:spPr>
          <a:xfrm>
            <a:off x="6280190" y="2477810"/>
            <a:ext cx="3664744" cy="2410897"/>
          </a:xfrm>
          <a:prstGeom prst="roundRect">
            <a:avLst>
              <a:gd name="adj" fmla="val 3952"/>
            </a:avLst>
          </a:prstGeom>
          <a:solidFill>
            <a:srgbClr val="E2E3E9"/>
          </a:solidFill>
          <a:ln w="7620">
            <a:solidFill>
              <a:srgbClr val="C8C9CF"/>
            </a:solidFill>
            <a:prstDash val="solid"/>
          </a:ln>
        </p:spPr>
        <p:txBody>
          <a:bodyPr/>
          <a:lstStyle/>
          <a:p>
            <a:endParaRPr lang="en-US"/>
          </a:p>
        </p:txBody>
      </p:sp>
      <p:sp>
        <p:nvSpPr>
          <p:cNvPr id="5" name="Text 2"/>
          <p:cNvSpPr/>
          <p:nvPr/>
        </p:nvSpPr>
        <p:spPr>
          <a:xfrm>
            <a:off x="6514624" y="2712244"/>
            <a:ext cx="3195876" cy="708660"/>
          </a:xfrm>
          <a:prstGeom prst="rect">
            <a:avLst/>
          </a:prstGeom>
          <a:noFill/>
          <a:ln/>
        </p:spPr>
        <p:txBody>
          <a:bodyPr wrap="squar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Build a Predictive System</a:t>
            </a:r>
            <a:endParaRPr lang="en-US" sz="2200" dirty="0"/>
          </a:p>
        </p:txBody>
      </p:sp>
      <p:sp>
        <p:nvSpPr>
          <p:cNvPr id="6" name="Text 3"/>
          <p:cNvSpPr/>
          <p:nvPr/>
        </p:nvSpPr>
        <p:spPr>
          <a:xfrm>
            <a:off x="6514624" y="3556992"/>
            <a:ext cx="3195876"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Develop an advanced survival prediction model specifically for post-HCT outcomes.</a:t>
            </a:r>
            <a:endParaRPr lang="en-US" sz="1750" dirty="0"/>
          </a:p>
        </p:txBody>
      </p:sp>
      <p:sp>
        <p:nvSpPr>
          <p:cNvPr id="7" name="Shape 4"/>
          <p:cNvSpPr/>
          <p:nvPr/>
        </p:nvSpPr>
        <p:spPr>
          <a:xfrm>
            <a:off x="10171748" y="2477810"/>
            <a:ext cx="3664863" cy="2410897"/>
          </a:xfrm>
          <a:prstGeom prst="roundRect">
            <a:avLst>
              <a:gd name="adj" fmla="val 3952"/>
            </a:avLst>
          </a:prstGeom>
          <a:solidFill>
            <a:srgbClr val="E2E3E9"/>
          </a:solidFill>
          <a:ln w="7620">
            <a:solidFill>
              <a:srgbClr val="C8C9CF"/>
            </a:solidFill>
            <a:prstDash val="solid"/>
          </a:ln>
        </p:spPr>
        <p:txBody>
          <a:bodyPr/>
          <a:lstStyle/>
          <a:p>
            <a:endParaRPr lang="en-US"/>
          </a:p>
        </p:txBody>
      </p:sp>
      <p:sp>
        <p:nvSpPr>
          <p:cNvPr id="8" name="Text 5"/>
          <p:cNvSpPr/>
          <p:nvPr/>
        </p:nvSpPr>
        <p:spPr>
          <a:xfrm>
            <a:off x="10406182" y="27122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Ensure Fairness</a:t>
            </a:r>
            <a:endParaRPr lang="en-US" sz="2200" dirty="0"/>
          </a:p>
        </p:txBody>
      </p:sp>
      <p:sp>
        <p:nvSpPr>
          <p:cNvPr id="9" name="Text 6"/>
          <p:cNvSpPr/>
          <p:nvPr/>
        </p:nvSpPr>
        <p:spPr>
          <a:xfrm>
            <a:off x="10406182" y="3202662"/>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Guarantee precision and equity across diverse demographic groups in predictive models.</a:t>
            </a:r>
            <a:endParaRPr lang="en-US" sz="1750" dirty="0"/>
          </a:p>
        </p:txBody>
      </p:sp>
      <p:sp>
        <p:nvSpPr>
          <p:cNvPr id="10" name="Shape 7"/>
          <p:cNvSpPr/>
          <p:nvPr/>
        </p:nvSpPr>
        <p:spPr>
          <a:xfrm>
            <a:off x="6280190" y="5115520"/>
            <a:ext cx="7556421" cy="1685092"/>
          </a:xfrm>
          <a:prstGeom prst="roundRect">
            <a:avLst>
              <a:gd name="adj" fmla="val 5654"/>
            </a:avLst>
          </a:prstGeom>
          <a:solidFill>
            <a:srgbClr val="E2E3E9"/>
          </a:solidFill>
          <a:ln w="7620">
            <a:solidFill>
              <a:srgbClr val="C8C9CF"/>
            </a:solidFill>
            <a:prstDash val="solid"/>
          </a:ln>
        </p:spPr>
        <p:txBody>
          <a:bodyPr/>
          <a:lstStyle/>
          <a:p>
            <a:endParaRPr lang="en-US"/>
          </a:p>
        </p:txBody>
      </p:sp>
      <p:sp>
        <p:nvSpPr>
          <p:cNvPr id="11" name="Text 8"/>
          <p:cNvSpPr/>
          <p:nvPr/>
        </p:nvSpPr>
        <p:spPr>
          <a:xfrm>
            <a:off x="6514624" y="5349954"/>
            <a:ext cx="3850481"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Apply Engineering Principles</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Integrate systems engineering and fair machine learning methodologies.</a:t>
            </a:r>
            <a:endParaRPr lang="en-US" sz="1750" dirty="0"/>
          </a:p>
        </p:txBody>
      </p:sp>
      <p:pic>
        <p:nvPicPr>
          <p:cNvPr id="14" name="Picture 13">
            <a:extLst>
              <a:ext uri="{FF2B5EF4-FFF2-40B4-BE49-F238E27FC236}">
                <a16:creationId xmlns:a16="http://schemas.microsoft.com/office/drawing/2014/main" id="{BE10775E-B737-0772-A5FB-CAC17D80308D}"/>
              </a:ext>
            </a:extLst>
          </p:cNvPr>
          <p:cNvPicPr>
            <a:picLocks noChangeAspect="1"/>
          </p:cNvPicPr>
          <p:nvPr/>
        </p:nvPicPr>
        <p:blipFill>
          <a:blip r:embed="rId4"/>
          <a:stretch>
            <a:fillRect/>
          </a:stretch>
        </p:blipFill>
        <p:spPr>
          <a:xfrm>
            <a:off x="12778580" y="7719016"/>
            <a:ext cx="1851820" cy="5105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2375"/>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System Analysis</a:t>
            </a:r>
            <a:endParaRPr lang="en-US" sz="3550" dirty="0"/>
          </a:p>
        </p:txBody>
      </p:sp>
      <p:sp>
        <p:nvSpPr>
          <p:cNvPr id="4" name="Text 1"/>
          <p:cNvSpPr/>
          <p:nvPr/>
        </p:nvSpPr>
        <p:spPr>
          <a:xfrm>
            <a:off x="6280190" y="1922978"/>
            <a:ext cx="3501033" cy="340162"/>
          </a:xfrm>
          <a:prstGeom prst="rect">
            <a:avLst/>
          </a:prstGeom>
          <a:noFill/>
          <a:ln/>
        </p:spPr>
        <p:txBody>
          <a:bodyPr wrap="none" lIns="0" tIns="0" rIns="0" bIns="0" rtlCol="0" anchor="t"/>
          <a:lstStyle/>
          <a:p>
            <a:pPr marL="0" indent="0" algn="l">
              <a:lnSpc>
                <a:spcPts val="2650"/>
              </a:lnSpc>
              <a:buNone/>
            </a:pPr>
            <a:r>
              <a:rPr lang="en-US" sz="2100" dirty="0">
                <a:solidFill>
                  <a:srgbClr val="505468"/>
                </a:solidFill>
                <a:latin typeface="Instrument Sans Semi Bold" pitchFamily="34" charset="0"/>
                <a:ea typeface="Instrument Sans Semi Bold" pitchFamily="34" charset="-122"/>
                <a:cs typeface="Instrument Sans Semi Bold" pitchFamily="34" charset="-120"/>
              </a:rPr>
              <a:t>Exploration &amp; Identification</a:t>
            </a:r>
            <a:endParaRPr lang="en-US" sz="2100" dirty="0"/>
          </a:p>
        </p:txBody>
      </p:sp>
      <p:sp>
        <p:nvSpPr>
          <p:cNvPr id="5" name="Text 2"/>
          <p:cNvSpPr/>
          <p:nvPr/>
        </p:nvSpPr>
        <p:spPr>
          <a:xfrm>
            <a:off x="6280190" y="2444591"/>
            <a:ext cx="3556873" cy="1741646"/>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Deep examination of the medical context surrounding hematopoietic cell transplantation, including clinical protocols, treatment variations, and patient outcomes across different healthcare settings.</a:t>
            </a:r>
            <a:endParaRPr lang="en-US" sz="1400" dirty="0"/>
          </a:p>
        </p:txBody>
      </p:sp>
      <p:sp>
        <p:nvSpPr>
          <p:cNvPr id="6" name="Text 3"/>
          <p:cNvSpPr/>
          <p:nvPr/>
        </p:nvSpPr>
        <p:spPr>
          <a:xfrm>
            <a:off x="10287357" y="1922978"/>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505468"/>
                </a:solidFill>
                <a:latin typeface="Instrument Sans Semi Bold" pitchFamily="34" charset="0"/>
                <a:ea typeface="Instrument Sans Semi Bold" pitchFamily="34" charset="-122"/>
                <a:cs typeface="Instrument Sans Semi Bold" pitchFamily="34" charset="-120"/>
              </a:rPr>
              <a:t>Variable Assessment</a:t>
            </a:r>
            <a:endParaRPr lang="en-US" sz="2100" dirty="0"/>
          </a:p>
        </p:txBody>
      </p:sp>
      <p:sp>
        <p:nvSpPr>
          <p:cNvPr id="7" name="Text 4"/>
          <p:cNvSpPr/>
          <p:nvPr/>
        </p:nvSpPr>
        <p:spPr>
          <a:xfrm>
            <a:off x="10287357" y="2444591"/>
            <a:ext cx="3556873" cy="1161098"/>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Comprehensive identification and evaluation of clinical, genetic, and demographic variables that influence survival trajectories post-transplant.</a:t>
            </a:r>
            <a:endParaRPr lang="en-US" sz="1400" dirty="0"/>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8174" y="4559082"/>
            <a:ext cx="272177" cy="272177"/>
          </a:xfrm>
          <a:prstGeom prst="rect">
            <a:avLst/>
          </a:prstGeom>
        </p:spPr>
      </p:pic>
      <p:sp>
        <p:nvSpPr>
          <p:cNvPr id="9" name="Text 5"/>
          <p:cNvSpPr/>
          <p:nvPr/>
        </p:nvSpPr>
        <p:spPr>
          <a:xfrm>
            <a:off x="6869906" y="455354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Sensitivity Analysis</a:t>
            </a:r>
            <a:endParaRPr lang="en-US" sz="1750" dirty="0"/>
          </a:p>
        </p:txBody>
      </p:sp>
      <p:sp>
        <p:nvSpPr>
          <p:cNvPr id="10" name="Text 6"/>
          <p:cNvSpPr/>
          <p:nvPr/>
        </p:nvSpPr>
        <p:spPr>
          <a:xfrm>
            <a:off x="6869906" y="4945856"/>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Evaluate system responsiveness to variable changes.</a:t>
            </a:r>
            <a:endParaRPr lang="en-US" sz="1400" dirty="0"/>
          </a:p>
        </p:txBody>
      </p:sp>
      <p:pic>
        <p:nvPicPr>
          <p:cNvPr id="11"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8174" y="5604570"/>
            <a:ext cx="272177" cy="272177"/>
          </a:xfrm>
          <a:prstGeom prst="rect">
            <a:avLst/>
          </a:prstGeom>
        </p:spPr>
      </p:pic>
      <p:sp>
        <p:nvSpPr>
          <p:cNvPr id="12" name="Text 7"/>
          <p:cNvSpPr/>
          <p:nvPr/>
        </p:nvSpPr>
        <p:spPr>
          <a:xfrm>
            <a:off x="6869906" y="5599033"/>
            <a:ext cx="2917388"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Chaos in Clinical Outcomes</a:t>
            </a:r>
            <a:endParaRPr lang="en-US" sz="1750" dirty="0"/>
          </a:p>
        </p:txBody>
      </p:sp>
      <p:sp>
        <p:nvSpPr>
          <p:cNvPr id="13" name="Text 8"/>
          <p:cNvSpPr/>
          <p:nvPr/>
        </p:nvSpPr>
        <p:spPr>
          <a:xfrm>
            <a:off x="6869906" y="5991344"/>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Investigate nonlinear dynamics affecting results.</a:t>
            </a:r>
            <a:endParaRPr lang="en-US" sz="1400" dirty="0"/>
          </a:p>
        </p:txBody>
      </p:sp>
      <p:pic>
        <p:nvPicPr>
          <p:cNvPr id="14"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8174" y="6650057"/>
            <a:ext cx="272177" cy="272177"/>
          </a:xfrm>
          <a:prstGeom prst="rect">
            <a:avLst/>
          </a:prstGeom>
        </p:spPr>
      </p:pic>
      <p:sp>
        <p:nvSpPr>
          <p:cNvPr id="15" name="Text 9"/>
          <p:cNvSpPr/>
          <p:nvPr/>
        </p:nvSpPr>
        <p:spPr>
          <a:xfrm>
            <a:off x="6869906" y="6644521"/>
            <a:ext cx="3441263"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Stratified C-Index Measurement</a:t>
            </a:r>
            <a:endParaRPr lang="en-US" sz="1750" dirty="0"/>
          </a:p>
        </p:txBody>
      </p:sp>
      <p:sp>
        <p:nvSpPr>
          <p:cNvPr id="16" name="Text 10"/>
          <p:cNvSpPr/>
          <p:nvPr/>
        </p:nvSpPr>
        <p:spPr>
          <a:xfrm>
            <a:off x="6869906" y="7036832"/>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Apply fairness metrics across demographic groups.</a:t>
            </a:r>
            <a:endParaRPr lang="en-US" sz="1400" dirty="0"/>
          </a:p>
        </p:txBody>
      </p:sp>
      <p:pic>
        <p:nvPicPr>
          <p:cNvPr id="18" name="Picture 17">
            <a:extLst>
              <a:ext uri="{FF2B5EF4-FFF2-40B4-BE49-F238E27FC236}">
                <a16:creationId xmlns:a16="http://schemas.microsoft.com/office/drawing/2014/main" id="{F535E7CE-2190-6234-F13B-D9D8BF4138A3}"/>
              </a:ext>
            </a:extLst>
          </p:cNvPr>
          <p:cNvPicPr>
            <a:picLocks noChangeAspect="1"/>
          </p:cNvPicPr>
          <p:nvPr/>
        </p:nvPicPr>
        <p:blipFill>
          <a:blip r:embed="rId6"/>
          <a:stretch>
            <a:fillRect/>
          </a:stretch>
        </p:blipFill>
        <p:spPr>
          <a:xfrm>
            <a:off x="12778580" y="7719016"/>
            <a:ext cx="1851820" cy="5105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303137" y="660083"/>
            <a:ext cx="4588193"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Key Analysis Findings</a:t>
            </a:r>
            <a:endParaRPr lang="en-US" sz="3550" dirty="0"/>
          </a:p>
        </p:txBody>
      </p:sp>
      <p:sp>
        <p:nvSpPr>
          <p:cNvPr id="4" name="Shape 1"/>
          <p:cNvSpPr/>
          <p:nvPr/>
        </p:nvSpPr>
        <p:spPr>
          <a:xfrm>
            <a:off x="280277" y="1499235"/>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5" name="Image 1" descr="preencoded.png"/>
          <p:cNvPicPr>
            <a:picLocks noChangeAspect="1"/>
          </p:cNvPicPr>
          <p:nvPr/>
        </p:nvPicPr>
        <p:blipFill>
          <a:blip r:embed="rId3"/>
          <a:stretch>
            <a:fillRect/>
          </a:stretch>
        </p:blipFill>
        <p:spPr>
          <a:xfrm>
            <a:off x="280277" y="1499235"/>
            <a:ext cx="91440" cy="1381482"/>
          </a:xfrm>
          <a:prstGeom prst="rect">
            <a:avLst/>
          </a:prstGeom>
        </p:spPr>
      </p:pic>
      <p:sp>
        <p:nvSpPr>
          <p:cNvPr id="6" name="Text 2"/>
          <p:cNvSpPr/>
          <p:nvPr/>
        </p:nvSpPr>
        <p:spPr>
          <a:xfrm>
            <a:off x="576028" y="1703546"/>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High Complexity</a:t>
            </a:r>
            <a:endParaRPr lang="en-US" sz="1750" dirty="0"/>
          </a:p>
        </p:txBody>
      </p:sp>
      <p:sp>
        <p:nvSpPr>
          <p:cNvPr id="7" name="Text 3"/>
          <p:cNvSpPr/>
          <p:nvPr/>
        </p:nvSpPr>
        <p:spPr>
          <a:xfrm>
            <a:off x="598889" y="2038285"/>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Medical systems exhibit strong nonlinearity and interdependencies that traditional linear models cannot capture effectively.</a:t>
            </a:r>
            <a:endParaRPr lang="en-US" sz="1400" dirty="0"/>
          </a:p>
        </p:txBody>
      </p:sp>
      <p:sp>
        <p:nvSpPr>
          <p:cNvPr id="8" name="Shape 4"/>
          <p:cNvSpPr/>
          <p:nvPr/>
        </p:nvSpPr>
        <p:spPr>
          <a:xfrm>
            <a:off x="280276" y="3050739"/>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9" name="Image 2" descr="preencoded.png"/>
          <p:cNvPicPr>
            <a:picLocks noChangeAspect="1"/>
          </p:cNvPicPr>
          <p:nvPr/>
        </p:nvPicPr>
        <p:blipFill>
          <a:blip r:embed="rId3"/>
          <a:stretch>
            <a:fillRect/>
          </a:stretch>
        </p:blipFill>
        <p:spPr>
          <a:xfrm>
            <a:off x="280277" y="3062168"/>
            <a:ext cx="91440" cy="1381482"/>
          </a:xfrm>
          <a:prstGeom prst="rect">
            <a:avLst/>
          </a:prstGeom>
        </p:spPr>
      </p:pic>
      <p:sp>
        <p:nvSpPr>
          <p:cNvPr id="10" name="Text 5"/>
          <p:cNvSpPr/>
          <p:nvPr/>
        </p:nvSpPr>
        <p:spPr>
          <a:xfrm>
            <a:off x="576028" y="3266480"/>
            <a:ext cx="2869287"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Critical Variables Identified</a:t>
            </a:r>
            <a:endParaRPr lang="en-US" sz="1750" dirty="0"/>
          </a:p>
        </p:txBody>
      </p:sp>
      <p:sp>
        <p:nvSpPr>
          <p:cNvPr id="11" name="Text 6"/>
          <p:cNvSpPr/>
          <p:nvPr/>
        </p:nvSpPr>
        <p:spPr>
          <a:xfrm>
            <a:off x="598889" y="3581230"/>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Patient age, HLA compatibility, and comorbidities emerge as primary drivers of post-HCT survival outcomes.</a:t>
            </a:r>
            <a:endParaRPr lang="en-US" sz="1400" dirty="0"/>
          </a:p>
        </p:txBody>
      </p:sp>
      <p:sp>
        <p:nvSpPr>
          <p:cNvPr id="12" name="Shape 7"/>
          <p:cNvSpPr/>
          <p:nvPr/>
        </p:nvSpPr>
        <p:spPr>
          <a:xfrm>
            <a:off x="280275" y="4647962"/>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13" name="Image 3" descr="preencoded.png"/>
          <p:cNvPicPr>
            <a:picLocks noChangeAspect="1"/>
          </p:cNvPicPr>
          <p:nvPr/>
        </p:nvPicPr>
        <p:blipFill>
          <a:blip r:embed="rId3"/>
          <a:stretch>
            <a:fillRect/>
          </a:stretch>
        </p:blipFill>
        <p:spPr>
          <a:xfrm>
            <a:off x="280277" y="4625102"/>
            <a:ext cx="91440" cy="1381482"/>
          </a:xfrm>
          <a:prstGeom prst="rect">
            <a:avLst/>
          </a:prstGeom>
        </p:spPr>
      </p:pic>
      <p:sp>
        <p:nvSpPr>
          <p:cNvPr id="14" name="Text 8"/>
          <p:cNvSpPr/>
          <p:nvPr/>
        </p:nvSpPr>
        <p:spPr>
          <a:xfrm>
            <a:off x="576028" y="482941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Chaotic Effects</a:t>
            </a:r>
            <a:endParaRPr lang="en-US" sz="1750" dirty="0"/>
          </a:p>
        </p:txBody>
      </p:sp>
      <p:sp>
        <p:nvSpPr>
          <p:cNvPr id="15" name="Text 9"/>
          <p:cNvSpPr/>
          <p:nvPr/>
        </p:nvSpPr>
        <p:spPr>
          <a:xfrm>
            <a:off x="598889" y="5112901"/>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Small variations in initial conditions produce dramatically different clinical trajectories, requiring robust modeling approaches.</a:t>
            </a:r>
            <a:endParaRPr lang="en-US" sz="1400" dirty="0"/>
          </a:p>
        </p:txBody>
      </p:sp>
      <p:sp>
        <p:nvSpPr>
          <p:cNvPr id="16" name="Shape 10"/>
          <p:cNvSpPr/>
          <p:nvPr/>
        </p:nvSpPr>
        <p:spPr>
          <a:xfrm>
            <a:off x="280274" y="6188035"/>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17" name="Image 4" descr="preencoded.png"/>
          <p:cNvPicPr>
            <a:picLocks noChangeAspect="1"/>
          </p:cNvPicPr>
          <p:nvPr/>
        </p:nvPicPr>
        <p:blipFill>
          <a:blip r:embed="rId3"/>
          <a:stretch>
            <a:fillRect/>
          </a:stretch>
        </p:blipFill>
        <p:spPr>
          <a:xfrm>
            <a:off x="280277" y="6188035"/>
            <a:ext cx="91440" cy="1381482"/>
          </a:xfrm>
          <a:prstGeom prst="rect">
            <a:avLst/>
          </a:prstGeom>
        </p:spPr>
      </p:pic>
      <p:sp>
        <p:nvSpPr>
          <p:cNvPr id="18" name="Text 11"/>
          <p:cNvSpPr/>
          <p:nvPr/>
        </p:nvSpPr>
        <p:spPr>
          <a:xfrm>
            <a:off x="576028" y="639234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Model Requirements</a:t>
            </a:r>
            <a:endParaRPr lang="en-US" sz="1750" dirty="0"/>
          </a:p>
        </p:txBody>
      </p:sp>
      <p:sp>
        <p:nvSpPr>
          <p:cNvPr id="19" name="Text 12"/>
          <p:cNvSpPr/>
          <p:nvPr/>
        </p:nvSpPr>
        <p:spPr>
          <a:xfrm>
            <a:off x="598889" y="6730365"/>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Systems must be robust, interpretable, and fair—balancing accuracy with explainability and equity across populations.</a:t>
            </a:r>
            <a:endParaRPr lang="en-US" sz="1400" dirty="0"/>
          </a:p>
        </p:txBody>
      </p:sp>
      <p:pic>
        <p:nvPicPr>
          <p:cNvPr id="20" name="Picture 19" descr="A screenshot of a chart&#10;&#10;AI-generated content may be incorrect.">
            <a:extLst>
              <a:ext uri="{FF2B5EF4-FFF2-40B4-BE49-F238E27FC236}">
                <a16:creationId xmlns:a16="http://schemas.microsoft.com/office/drawing/2014/main" id="{4C6C716F-21F8-4A45-2025-A4E1220F45F2}"/>
              </a:ext>
            </a:extLst>
          </p:cNvPr>
          <p:cNvPicPr>
            <a:picLocks noChangeAspect="1"/>
          </p:cNvPicPr>
          <p:nvPr/>
        </p:nvPicPr>
        <p:blipFill>
          <a:blip r:embed="rId4"/>
          <a:stretch>
            <a:fillRect/>
          </a:stretch>
        </p:blipFill>
        <p:spPr>
          <a:xfrm>
            <a:off x="8123498" y="1987034"/>
            <a:ext cx="6226625" cy="5612798"/>
          </a:xfrm>
          <a:prstGeom prst="rect">
            <a:avLst/>
          </a:prstGeom>
        </p:spPr>
      </p:pic>
      <p:pic>
        <p:nvPicPr>
          <p:cNvPr id="21" name="Picture 20">
            <a:extLst>
              <a:ext uri="{FF2B5EF4-FFF2-40B4-BE49-F238E27FC236}">
                <a16:creationId xmlns:a16="http://schemas.microsoft.com/office/drawing/2014/main" id="{424197BC-D332-0582-2667-822B179FDA79}"/>
              </a:ext>
            </a:extLst>
          </p:cNvPr>
          <p:cNvPicPr>
            <a:picLocks noChangeAspect="1"/>
          </p:cNvPicPr>
          <p:nvPr/>
        </p:nvPicPr>
        <p:blipFill>
          <a:blip r:embed="rId5"/>
          <a:stretch>
            <a:fillRect/>
          </a:stretch>
        </p:blipFill>
        <p:spPr>
          <a:xfrm>
            <a:off x="12778580" y="7719016"/>
            <a:ext cx="1851820" cy="510584"/>
          </a:xfrm>
          <a:prstGeom prst="rect">
            <a:avLst/>
          </a:prstGeom>
        </p:spPr>
      </p:pic>
      <p:sp>
        <p:nvSpPr>
          <p:cNvPr id="22" name="Text 1">
            <a:extLst>
              <a:ext uri="{FF2B5EF4-FFF2-40B4-BE49-F238E27FC236}">
                <a16:creationId xmlns:a16="http://schemas.microsoft.com/office/drawing/2014/main" id="{A95D80B8-C84D-A5E2-5D3D-3C8135635AA3}"/>
              </a:ext>
            </a:extLst>
          </p:cNvPr>
          <p:cNvSpPr/>
          <p:nvPr/>
        </p:nvSpPr>
        <p:spPr>
          <a:xfrm>
            <a:off x="8679533" y="58918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Heat Map</a:t>
            </a:r>
            <a:endParaRPr lang="en-US" sz="4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06711"/>
            <a:ext cx="7508558"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System Design Architecture</a:t>
            </a:r>
            <a:endParaRPr lang="en-US" sz="4450" dirty="0"/>
          </a:p>
        </p:txBody>
      </p:sp>
      <p:sp>
        <p:nvSpPr>
          <p:cNvPr id="4" name="Text 1"/>
          <p:cNvSpPr/>
          <p:nvPr/>
        </p:nvSpPr>
        <p:spPr>
          <a:xfrm>
            <a:off x="793790" y="235565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proposed HCT Survival Equity System implements a modular, scalable architecture designed to handle medical complexity while maintaining fairness and transparency.</a:t>
            </a:r>
            <a:endParaRPr lang="en-US" sz="1750" dirty="0"/>
          </a:p>
        </p:txBody>
      </p:sp>
      <p:sp>
        <p:nvSpPr>
          <p:cNvPr id="5" name="Text 2"/>
          <p:cNvSpPr/>
          <p:nvPr/>
        </p:nvSpPr>
        <p:spPr>
          <a:xfrm>
            <a:off x="793790" y="39263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Data Pipeline</a:t>
            </a:r>
            <a:endParaRPr lang="en-US" sz="2200" dirty="0"/>
          </a:p>
        </p:txBody>
      </p:sp>
      <p:sp>
        <p:nvSpPr>
          <p:cNvPr id="6" name="Text 3"/>
          <p:cNvSpPr/>
          <p:nvPr/>
        </p:nvSpPr>
        <p:spPr>
          <a:xfrm>
            <a:off x="793790" y="450746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Patient intake and clinical data ingestion</a:t>
            </a:r>
            <a:endParaRPr lang="en-US" sz="1750" dirty="0"/>
          </a:p>
        </p:txBody>
      </p:sp>
      <p:sp>
        <p:nvSpPr>
          <p:cNvPr id="7" name="Text 4"/>
          <p:cNvSpPr/>
          <p:nvPr/>
        </p:nvSpPr>
        <p:spPr>
          <a:xfrm>
            <a:off x="793790" y="531256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Preprocessing and quality validation</a:t>
            </a:r>
            <a:endParaRPr lang="en-US" sz="1750" dirty="0"/>
          </a:p>
        </p:txBody>
      </p:sp>
      <p:sp>
        <p:nvSpPr>
          <p:cNvPr id="8" name="Text 5"/>
          <p:cNvSpPr/>
          <p:nvPr/>
        </p:nvSpPr>
        <p:spPr>
          <a:xfrm>
            <a:off x="793790" y="611766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Feature extraction and transformation</a:t>
            </a:r>
            <a:endParaRPr lang="en-US" sz="1750" dirty="0"/>
          </a:p>
        </p:txBody>
      </p:sp>
      <p:sp>
        <p:nvSpPr>
          <p:cNvPr id="9" name="Text 6"/>
          <p:cNvSpPr/>
          <p:nvPr/>
        </p:nvSpPr>
        <p:spPr>
          <a:xfrm>
            <a:off x="4856321" y="3926324"/>
            <a:ext cx="2963823"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Evaluation Framework</a:t>
            </a:r>
            <a:endParaRPr lang="en-US" sz="2200" dirty="0"/>
          </a:p>
        </p:txBody>
      </p:sp>
      <p:sp>
        <p:nvSpPr>
          <p:cNvPr id="10" name="Text 7"/>
          <p:cNvSpPr/>
          <p:nvPr/>
        </p:nvSpPr>
        <p:spPr>
          <a:xfrm>
            <a:off x="4856321" y="450746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Fairness calibration modules</a:t>
            </a:r>
            <a:endParaRPr lang="en-US" sz="1750" dirty="0"/>
          </a:p>
        </p:txBody>
      </p:sp>
      <p:sp>
        <p:nvSpPr>
          <p:cNvPr id="11" name="Text 8"/>
          <p:cNvSpPr/>
          <p:nvPr/>
        </p:nvSpPr>
        <p:spPr>
          <a:xfrm>
            <a:off x="4856321" y="4949666"/>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Uncertainty quantification</a:t>
            </a:r>
            <a:endParaRPr lang="en-US" sz="1750" dirty="0"/>
          </a:p>
        </p:txBody>
      </p:sp>
      <p:sp>
        <p:nvSpPr>
          <p:cNvPr id="12" name="Text 9"/>
          <p:cNvSpPr/>
          <p:nvPr/>
        </p:nvSpPr>
        <p:spPr>
          <a:xfrm>
            <a:off x="4856321" y="5391864"/>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Performance monitoring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852" y="565547"/>
            <a:ext cx="3438049" cy="417671"/>
          </a:xfrm>
          <a:prstGeom prst="rect">
            <a:avLst/>
          </a:prstGeom>
          <a:noFill/>
          <a:ln/>
        </p:spPr>
        <p:txBody>
          <a:bodyPr wrap="none" lIns="0" tIns="0" rIns="0" bIns="0" rtlCol="0" anchor="t"/>
          <a:lstStyle/>
          <a:p>
            <a:pPr marL="0" indent="0" algn="l">
              <a:lnSpc>
                <a:spcPts val="3250"/>
              </a:lnSpc>
              <a:buNone/>
            </a:pPr>
            <a:r>
              <a:rPr lang="en-US" sz="2600" dirty="0">
                <a:solidFill>
                  <a:srgbClr val="505468"/>
                </a:solidFill>
                <a:latin typeface="Instrument Sans Semi Bold" pitchFamily="34" charset="0"/>
                <a:ea typeface="Instrument Sans Semi Bold" pitchFamily="34" charset="-122"/>
                <a:cs typeface="Instrument Sans Semi Bold" pitchFamily="34" charset="-120"/>
              </a:rPr>
              <a:t>Core System Modules</a:t>
            </a:r>
            <a:endParaRPr lang="en-US" sz="2600" dirty="0"/>
          </a:p>
        </p:txBody>
      </p:sp>
      <p:sp>
        <p:nvSpPr>
          <p:cNvPr id="3" name="Shape 1"/>
          <p:cNvSpPr/>
          <p:nvPr/>
        </p:nvSpPr>
        <p:spPr>
          <a:xfrm>
            <a:off x="719851" y="1250513"/>
            <a:ext cx="5346411"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4" name="Shape 2"/>
          <p:cNvSpPr/>
          <p:nvPr/>
        </p:nvSpPr>
        <p:spPr>
          <a:xfrm>
            <a:off x="735092" y="1265753"/>
            <a:ext cx="534710" cy="771644"/>
          </a:xfrm>
          <a:prstGeom prst="roundRect">
            <a:avLst>
              <a:gd name="adj" fmla="val 7081"/>
            </a:avLst>
          </a:prstGeom>
          <a:solidFill>
            <a:srgbClr val="E2E3E9"/>
          </a:solidFill>
          <a:ln/>
        </p:spPr>
        <p:txBody>
          <a:bodyPr/>
          <a:lstStyle/>
          <a:p>
            <a:endParaRPr lang="en-US"/>
          </a:p>
        </p:txBody>
      </p:sp>
      <p:sp>
        <p:nvSpPr>
          <p:cNvPr id="5" name="Text 3"/>
          <p:cNvSpPr/>
          <p:nvPr/>
        </p:nvSpPr>
        <p:spPr>
          <a:xfrm>
            <a:off x="898327" y="1526262"/>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1</a:t>
            </a:r>
            <a:endParaRPr lang="en-US" sz="1550" dirty="0"/>
          </a:p>
        </p:txBody>
      </p:sp>
      <p:sp>
        <p:nvSpPr>
          <p:cNvPr id="6" name="Text 4"/>
          <p:cNvSpPr/>
          <p:nvPr/>
        </p:nvSpPr>
        <p:spPr>
          <a:xfrm>
            <a:off x="1403390" y="1399342"/>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Data Preprocessing</a:t>
            </a:r>
            <a:endParaRPr lang="en-US" sz="1500" dirty="0"/>
          </a:p>
        </p:txBody>
      </p:sp>
      <p:sp>
        <p:nvSpPr>
          <p:cNvPr id="7" name="Text 5"/>
          <p:cNvSpPr/>
          <p:nvPr/>
        </p:nvSpPr>
        <p:spPr>
          <a:xfrm>
            <a:off x="1403390" y="1688425"/>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Standardization, cleaning, and validation of clinical datasets.</a:t>
            </a:r>
            <a:endParaRPr lang="en-US" sz="1300" dirty="0"/>
          </a:p>
        </p:txBody>
      </p:sp>
      <p:sp>
        <p:nvSpPr>
          <p:cNvPr id="8" name="Shape 6"/>
          <p:cNvSpPr/>
          <p:nvPr/>
        </p:nvSpPr>
        <p:spPr>
          <a:xfrm>
            <a:off x="735092" y="2208133"/>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9" name="Shape 7"/>
          <p:cNvSpPr/>
          <p:nvPr/>
        </p:nvSpPr>
        <p:spPr>
          <a:xfrm>
            <a:off x="735092" y="2201466"/>
            <a:ext cx="534710" cy="771644"/>
          </a:xfrm>
          <a:prstGeom prst="roundRect">
            <a:avLst>
              <a:gd name="adj" fmla="val 7081"/>
            </a:avLst>
          </a:prstGeom>
          <a:solidFill>
            <a:srgbClr val="E2E3E9"/>
          </a:solidFill>
          <a:ln/>
        </p:spPr>
        <p:txBody>
          <a:bodyPr/>
          <a:lstStyle/>
          <a:p>
            <a:endParaRPr lang="en-US"/>
          </a:p>
        </p:txBody>
      </p:sp>
      <p:sp>
        <p:nvSpPr>
          <p:cNvPr id="10" name="Text 8"/>
          <p:cNvSpPr/>
          <p:nvPr/>
        </p:nvSpPr>
        <p:spPr>
          <a:xfrm>
            <a:off x="898327" y="2461974"/>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2</a:t>
            </a:r>
            <a:endParaRPr lang="en-US" sz="1550" dirty="0"/>
          </a:p>
        </p:txBody>
      </p:sp>
      <p:sp>
        <p:nvSpPr>
          <p:cNvPr id="11" name="Text 9"/>
          <p:cNvSpPr/>
          <p:nvPr/>
        </p:nvSpPr>
        <p:spPr>
          <a:xfrm>
            <a:off x="1403390" y="2335054"/>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Equity Analysis</a:t>
            </a:r>
            <a:endParaRPr lang="en-US" sz="1500" dirty="0"/>
          </a:p>
        </p:txBody>
      </p:sp>
      <p:sp>
        <p:nvSpPr>
          <p:cNvPr id="12" name="Text 10"/>
          <p:cNvSpPr/>
          <p:nvPr/>
        </p:nvSpPr>
        <p:spPr>
          <a:xfrm>
            <a:off x="1403390" y="2624137"/>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Detection and quantification of demographic disparities.</a:t>
            </a:r>
            <a:endParaRPr lang="en-US" sz="1300" dirty="0"/>
          </a:p>
        </p:txBody>
      </p:sp>
      <p:sp>
        <p:nvSpPr>
          <p:cNvPr id="13" name="Shape 11"/>
          <p:cNvSpPr/>
          <p:nvPr/>
        </p:nvSpPr>
        <p:spPr>
          <a:xfrm>
            <a:off x="719852" y="3121938"/>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14" name="Shape 12"/>
          <p:cNvSpPr/>
          <p:nvPr/>
        </p:nvSpPr>
        <p:spPr>
          <a:xfrm>
            <a:off x="735092" y="3137178"/>
            <a:ext cx="534710" cy="771644"/>
          </a:xfrm>
          <a:prstGeom prst="roundRect">
            <a:avLst>
              <a:gd name="adj" fmla="val 7081"/>
            </a:avLst>
          </a:prstGeom>
          <a:solidFill>
            <a:srgbClr val="E2E3E9"/>
          </a:solidFill>
          <a:ln/>
        </p:spPr>
        <p:txBody>
          <a:bodyPr/>
          <a:lstStyle/>
          <a:p>
            <a:endParaRPr lang="en-US"/>
          </a:p>
        </p:txBody>
      </p:sp>
      <p:sp>
        <p:nvSpPr>
          <p:cNvPr id="15" name="Text 13"/>
          <p:cNvSpPr/>
          <p:nvPr/>
        </p:nvSpPr>
        <p:spPr>
          <a:xfrm>
            <a:off x="898327" y="3397687"/>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3</a:t>
            </a:r>
            <a:endParaRPr lang="en-US" sz="1550" dirty="0"/>
          </a:p>
        </p:txBody>
      </p:sp>
      <p:sp>
        <p:nvSpPr>
          <p:cNvPr id="16" name="Text 14"/>
          <p:cNvSpPr/>
          <p:nvPr/>
        </p:nvSpPr>
        <p:spPr>
          <a:xfrm>
            <a:off x="1403390" y="3270766"/>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Feature Selection</a:t>
            </a:r>
            <a:endParaRPr lang="en-US" sz="1500" dirty="0"/>
          </a:p>
        </p:txBody>
      </p:sp>
      <p:sp>
        <p:nvSpPr>
          <p:cNvPr id="17" name="Text 15"/>
          <p:cNvSpPr/>
          <p:nvPr/>
        </p:nvSpPr>
        <p:spPr>
          <a:xfrm>
            <a:off x="1403390" y="3559850"/>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Identification of clinically relevant predictive variables.</a:t>
            </a:r>
            <a:endParaRPr lang="en-US" sz="1300" dirty="0"/>
          </a:p>
        </p:txBody>
      </p:sp>
      <p:sp>
        <p:nvSpPr>
          <p:cNvPr id="18" name="Shape 16"/>
          <p:cNvSpPr/>
          <p:nvPr/>
        </p:nvSpPr>
        <p:spPr>
          <a:xfrm>
            <a:off x="719852" y="4057650"/>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19" name="Shape 17"/>
          <p:cNvSpPr/>
          <p:nvPr/>
        </p:nvSpPr>
        <p:spPr>
          <a:xfrm>
            <a:off x="735092" y="4072890"/>
            <a:ext cx="534710" cy="771644"/>
          </a:xfrm>
          <a:prstGeom prst="roundRect">
            <a:avLst>
              <a:gd name="adj" fmla="val 7081"/>
            </a:avLst>
          </a:prstGeom>
          <a:solidFill>
            <a:srgbClr val="E2E3E9"/>
          </a:solidFill>
          <a:ln/>
        </p:spPr>
        <p:txBody>
          <a:bodyPr/>
          <a:lstStyle/>
          <a:p>
            <a:endParaRPr lang="en-US"/>
          </a:p>
        </p:txBody>
      </p:sp>
      <p:sp>
        <p:nvSpPr>
          <p:cNvPr id="20" name="Text 18"/>
          <p:cNvSpPr/>
          <p:nvPr/>
        </p:nvSpPr>
        <p:spPr>
          <a:xfrm>
            <a:off x="898327" y="4333399"/>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4</a:t>
            </a:r>
            <a:endParaRPr lang="en-US" sz="1550" dirty="0"/>
          </a:p>
        </p:txBody>
      </p:sp>
      <p:sp>
        <p:nvSpPr>
          <p:cNvPr id="21" name="Text 19"/>
          <p:cNvSpPr/>
          <p:nvPr/>
        </p:nvSpPr>
        <p:spPr>
          <a:xfrm>
            <a:off x="1403390" y="4206478"/>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Predictive Core</a:t>
            </a:r>
            <a:endParaRPr lang="en-US" sz="1500" dirty="0"/>
          </a:p>
        </p:txBody>
      </p:sp>
      <p:sp>
        <p:nvSpPr>
          <p:cNvPr id="22" name="Text 20"/>
          <p:cNvSpPr/>
          <p:nvPr/>
        </p:nvSpPr>
        <p:spPr>
          <a:xfrm>
            <a:off x="1403390" y="4495562"/>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Machine learning models for survival outcome forecasting.</a:t>
            </a:r>
            <a:endParaRPr lang="en-US" sz="1300" dirty="0"/>
          </a:p>
        </p:txBody>
      </p:sp>
      <p:sp>
        <p:nvSpPr>
          <p:cNvPr id="23" name="Shape 21"/>
          <p:cNvSpPr/>
          <p:nvPr/>
        </p:nvSpPr>
        <p:spPr>
          <a:xfrm>
            <a:off x="719852" y="4993362"/>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24" name="Shape 22"/>
          <p:cNvSpPr/>
          <p:nvPr/>
        </p:nvSpPr>
        <p:spPr>
          <a:xfrm>
            <a:off x="735092" y="5008602"/>
            <a:ext cx="534710" cy="771644"/>
          </a:xfrm>
          <a:prstGeom prst="roundRect">
            <a:avLst>
              <a:gd name="adj" fmla="val 7081"/>
            </a:avLst>
          </a:prstGeom>
          <a:solidFill>
            <a:srgbClr val="E2E3E9"/>
          </a:solidFill>
          <a:ln/>
        </p:spPr>
        <p:txBody>
          <a:bodyPr/>
          <a:lstStyle/>
          <a:p>
            <a:endParaRPr lang="en-US"/>
          </a:p>
        </p:txBody>
      </p:sp>
      <p:sp>
        <p:nvSpPr>
          <p:cNvPr id="25" name="Text 23"/>
          <p:cNvSpPr/>
          <p:nvPr/>
        </p:nvSpPr>
        <p:spPr>
          <a:xfrm>
            <a:off x="898327" y="5269111"/>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5</a:t>
            </a:r>
            <a:endParaRPr lang="en-US" sz="1550" dirty="0"/>
          </a:p>
        </p:txBody>
      </p:sp>
      <p:sp>
        <p:nvSpPr>
          <p:cNvPr id="26" name="Text 24"/>
          <p:cNvSpPr/>
          <p:nvPr/>
        </p:nvSpPr>
        <p:spPr>
          <a:xfrm>
            <a:off x="1403390" y="5142190"/>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Fairness Calibration</a:t>
            </a:r>
            <a:endParaRPr lang="en-US" sz="1500" dirty="0"/>
          </a:p>
        </p:txBody>
      </p:sp>
      <p:sp>
        <p:nvSpPr>
          <p:cNvPr id="27" name="Text 25"/>
          <p:cNvSpPr/>
          <p:nvPr/>
        </p:nvSpPr>
        <p:spPr>
          <a:xfrm>
            <a:off x="1403390" y="5431274"/>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Adjustment mechanisms to ensure equitable predictions.</a:t>
            </a:r>
            <a:endParaRPr lang="en-US" sz="1300" dirty="0"/>
          </a:p>
        </p:txBody>
      </p:sp>
      <p:sp>
        <p:nvSpPr>
          <p:cNvPr id="28" name="Shape 26"/>
          <p:cNvSpPr/>
          <p:nvPr/>
        </p:nvSpPr>
        <p:spPr>
          <a:xfrm>
            <a:off x="719852" y="5929074"/>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29" name="Shape 27"/>
          <p:cNvSpPr/>
          <p:nvPr/>
        </p:nvSpPr>
        <p:spPr>
          <a:xfrm>
            <a:off x="735092" y="5944314"/>
            <a:ext cx="534710" cy="771644"/>
          </a:xfrm>
          <a:prstGeom prst="roundRect">
            <a:avLst>
              <a:gd name="adj" fmla="val 7081"/>
            </a:avLst>
          </a:prstGeom>
          <a:solidFill>
            <a:srgbClr val="E2E3E9"/>
          </a:solidFill>
          <a:ln/>
        </p:spPr>
        <p:txBody>
          <a:bodyPr/>
          <a:lstStyle/>
          <a:p>
            <a:endParaRPr lang="en-US"/>
          </a:p>
        </p:txBody>
      </p:sp>
      <p:sp>
        <p:nvSpPr>
          <p:cNvPr id="30" name="Text 28"/>
          <p:cNvSpPr/>
          <p:nvPr/>
        </p:nvSpPr>
        <p:spPr>
          <a:xfrm>
            <a:off x="898327" y="6204823"/>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6</a:t>
            </a:r>
            <a:endParaRPr lang="en-US" sz="1550" dirty="0"/>
          </a:p>
        </p:txBody>
      </p:sp>
      <p:sp>
        <p:nvSpPr>
          <p:cNvPr id="31" name="Text 29"/>
          <p:cNvSpPr/>
          <p:nvPr/>
        </p:nvSpPr>
        <p:spPr>
          <a:xfrm>
            <a:off x="1403390" y="6077903"/>
            <a:ext cx="2096453"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Uncertainty Quantification</a:t>
            </a:r>
            <a:endParaRPr lang="en-US" sz="1500" dirty="0"/>
          </a:p>
        </p:txBody>
      </p:sp>
      <p:sp>
        <p:nvSpPr>
          <p:cNvPr id="32" name="Text 30"/>
          <p:cNvSpPr/>
          <p:nvPr/>
        </p:nvSpPr>
        <p:spPr>
          <a:xfrm>
            <a:off x="1403390" y="6366986"/>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Confidence intervals and prediction reliability metrics.</a:t>
            </a:r>
            <a:endParaRPr lang="en-US" sz="1300" dirty="0"/>
          </a:p>
        </p:txBody>
      </p:sp>
      <p:sp>
        <p:nvSpPr>
          <p:cNvPr id="33" name="Shape 31"/>
          <p:cNvSpPr/>
          <p:nvPr/>
        </p:nvSpPr>
        <p:spPr>
          <a:xfrm>
            <a:off x="719852" y="6864787"/>
            <a:ext cx="5223748"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34" name="Shape 32"/>
          <p:cNvSpPr/>
          <p:nvPr/>
        </p:nvSpPr>
        <p:spPr>
          <a:xfrm>
            <a:off x="735092" y="6880027"/>
            <a:ext cx="534710" cy="771644"/>
          </a:xfrm>
          <a:prstGeom prst="roundRect">
            <a:avLst>
              <a:gd name="adj" fmla="val 7081"/>
            </a:avLst>
          </a:prstGeom>
          <a:solidFill>
            <a:srgbClr val="E2E3E9"/>
          </a:solidFill>
          <a:ln/>
        </p:spPr>
        <p:txBody>
          <a:bodyPr/>
          <a:lstStyle/>
          <a:p>
            <a:endParaRPr lang="en-US"/>
          </a:p>
        </p:txBody>
      </p:sp>
      <p:sp>
        <p:nvSpPr>
          <p:cNvPr id="35" name="Text 33"/>
          <p:cNvSpPr/>
          <p:nvPr/>
        </p:nvSpPr>
        <p:spPr>
          <a:xfrm>
            <a:off x="898327" y="7140535"/>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7</a:t>
            </a:r>
            <a:endParaRPr lang="en-US" sz="1550" dirty="0"/>
          </a:p>
        </p:txBody>
      </p:sp>
      <p:sp>
        <p:nvSpPr>
          <p:cNvPr id="36" name="Text 34"/>
          <p:cNvSpPr/>
          <p:nvPr/>
        </p:nvSpPr>
        <p:spPr>
          <a:xfrm>
            <a:off x="1403390" y="7013615"/>
            <a:ext cx="1671161" cy="208955"/>
          </a:xfrm>
          <a:prstGeom prst="rect">
            <a:avLst/>
          </a:prstGeom>
          <a:noFill/>
          <a:ln/>
        </p:spPr>
        <p:txBody>
          <a:bodyPr wrap="none" lIns="0" tIns="0" rIns="0" bIns="0" rtlCol="0" anchor="t"/>
          <a:lstStyle/>
          <a:p>
            <a:pPr marL="0" indent="0" algn="l">
              <a:lnSpc>
                <a:spcPts val="1600"/>
              </a:lnSpc>
              <a:buNone/>
            </a:pPr>
            <a:r>
              <a:rPr lang="en-US" sz="1500" dirty="0">
                <a:solidFill>
                  <a:srgbClr val="5B5F71"/>
                </a:solidFill>
                <a:latin typeface="Instrument Sans Semi Bold" pitchFamily="34" charset="0"/>
                <a:ea typeface="Instrument Sans Semi Bold" pitchFamily="34" charset="-122"/>
                <a:cs typeface="Instrument Sans Semi Bold" pitchFamily="34" charset="-120"/>
              </a:rPr>
              <a:t>Output &amp; Metrics</a:t>
            </a:r>
            <a:endParaRPr lang="en-US" sz="1500" dirty="0"/>
          </a:p>
        </p:txBody>
      </p:sp>
      <p:sp>
        <p:nvSpPr>
          <p:cNvPr id="37" name="Text 35"/>
          <p:cNvSpPr/>
          <p:nvPr/>
        </p:nvSpPr>
        <p:spPr>
          <a:xfrm>
            <a:off x="1403390" y="7302698"/>
            <a:ext cx="12358330" cy="213836"/>
          </a:xfrm>
          <a:prstGeom prst="rect">
            <a:avLst/>
          </a:prstGeom>
          <a:noFill/>
          <a:ln/>
        </p:spPr>
        <p:txBody>
          <a:bodyPr wrap="none" lIns="0" tIns="0" rIns="0" bIns="0" rtlCol="0" anchor="t"/>
          <a:lstStyle/>
          <a:p>
            <a:pPr marL="0" indent="0" algn="l">
              <a:lnSpc>
                <a:spcPts val="165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Results reporting and clinical decision support.</a:t>
            </a:r>
            <a:endParaRPr lang="en-US" sz="1300" dirty="0"/>
          </a:p>
        </p:txBody>
      </p:sp>
      <p:pic>
        <p:nvPicPr>
          <p:cNvPr id="39" name="Picture 38">
            <a:extLst>
              <a:ext uri="{FF2B5EF4-FFF2-40B4-BE49-F238E27FC236}">
                <a16:creationId xmlns:a16="http://schemas.microsoft.com/office/drawing/2014/main" id="{8F9DFBE1-B3B1-8AA4-A115-027EC6550685}"/>
              </a:ext>
            </a:extLst>
          </p:cNvPr>
          <p:cNvPicPr>
            <a:picLocks noChangeAspect="1"/>
          </p:cNvPicPr>
          <p:nvPr/>
        </p:nvPicPr>
        <p:blipFill>
          <a:blip r:embed="rId3"/>
          <a:stretch>
            <a:fillRect/>
          </a:stretch>
        </p:blipFill>
        <p:spPr>
          <a:xfrm>
            <a:off x="12868507" y="7743811"/>
            <a:ext cx="1761893" cy="485789"/>
          </a:xfrm>
          <a:prstGeom prst="rect">
            <a:avLst/>
          </a:prstGeom>
        </p:spPr>
      </p:pic>
      <p:pic>
        <p:nvPicPr>
          <p:cNvPr id="38" name="Picture 37" descr="A diagram of a diagram of a diagram&#10;&#10;AI-generated content may be incorrect.">
            <a:extLst>
              <a:ext uri="{FF2B5EF4-FFF2-40B4-BE49-F238E27FC236}">
                <a16:creationId xmlns:a16="http://schemas.microsoft.com/office/drawing/2014/main" id="{CA2B5281-AA61-D770-E0C2-7BFCEF11B10A}"/>
              </a:ext>
            </a:extLst>
          </p:cNvPr>
          <p:cNvPicPr>
            <a:picLocks noChangeAspect="1"/>
          </p:cNvPicPr>
          <p:nvPr/>
        </p:nvPicPr>
        <p:blipFill>
          <a:blip r:embed="rId4"/>
          <a:stretch>
            <a:fillRect/>
          </a:stretch>
        </p:blipFill>
        <p:spPr>
          <a:xfrm>
            <a:off x="9471433" y="-41910"/>
            <a:ext cx="3821621" cy="8229600"/>
          </a:xfrm>
          <a:prstGeom prst="rect">
            <a:avLst/>
          </a:prstGeom>
        </p:spPr>
      </p:pic>
      <p:sp>
        <p:nvSpPr>
          <p:cNvPr id="40" name="Text 1">
            <a:extLst>
              <a:ext uri="{FF2B5EF4-FFF2-40B4-BE49-F238E27FC236}">
                <a16:creationId xmlns:a16="http://schemas.microsoft.com/office/drawing/2014/main" id="{8CD1565D-16BD-21C4-47D6-D95827998771}"/>
              </a:ext>
            </a:extLst>
          </p:cNvPr>
          <p:cNvSpPr/>
          <p:nvPr/>
        </p:nvSpPr>
        <p:spPr>
          <a:xfrm>
            <a:off x="6620898" y="320546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System </a:t>
            </a:r>
          </a:p>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Diagram</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1137" y="813792"/>
            <a:ext cx="4225171" cy="437912"/>
          </a:xfrm>
          <a:prstGeom prst="rect">
            <a:avLst/>
          </a:prstGeom>
          <a:noFill/>
          <a:ln/>
        </p:spPr>
        <p:txBody>
          <a:bodyPr wrap="none" lIns="0" tIns="0" rIns="0" bIns="0" rtlCol="0" anchor="t"/>
          <a:lstStyle/>
          <a:p>
            <a:pPr marL="0" indent="0" algn="l">
              <a:lnSpc>
                <a:spcPts val="3400"/>
              </a:lnSpc>
              <a:buNone/>
            </a:pPr>
            <a:r>
              <a:rPr lang="en-US" sz="2750" dirty="0">
                <a:solidFill>
                  <a:srgbClr val="505468"/>
                </a:solidFill>
                <a:latin typeface="Instrument Sans Semi Bold" pitchFamily="34" charset="0"/>
                <a:ea typeface="Instrument Sans Semi Bold" pitchFamily="34" charset="-122"/>
                <a:cs typeface="Instrument Sans Semi Bold" pitchFamily="34" charset="-120"/>
              </a:rPr>
              <a:t>Design Principles Applied</a:t>
            </a:r>
            <a:endParaRPr lang="en-US" sz="2750" dirty="0"/>
          </a:p>
        </p:txBody>
      </p:sp>
      <p:sp>
        <p:nvSpPr>
          <p:cNvPr id="4" name="Shape 1"/>
          <p:cNvSpPr/>
          <p:nvPr/>
        </p:nvSpPr>
        <p:spPr>
          <a:xfrm>
            <a:off x="6241137" y="1461849"/>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6388894" y="1609606"/>
            <a:ext cx="420410" cy="420410"/>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4503" y="1725097"/>
            <a:ext cx="189190" cy="189190"/>
          </a:xfrm>
          <a:prstGeom prst="rect">
            <a:avLst/>
          </a:prstGeom>
        </p:spPr>
      </p:pic>
      <p:sp>
        <p:nvSpPr>
          <p:cNvPr id="7" name="Text 2"/>
          <p:cNvSpPr/>
          <p:nvPr/>
        </p:nvSpPr>
        <p:spPr>
          <a:xfrm>
            <a:off x="6388894" y="2068234"/>
            <a:ext cx="1752124" cy="219075"/>
          </a:xfrm>
          <a:prstGeom prst="rect">
            <a:avLst/>
          </a:prstGeom>
          <a:noFill/>
          <a:ln/>
        </p:spPr>
        <p:txBody>
          <a:bodyPr wrap="none" lIns="0" tIns="0" rIns="0" bIns="0" rtlCol="0" anchor="t"/>
          <a:lstStyle/>
          <a:p>
            <a:pPr marL="0" indent="0" algn="l">
              <a:lnSpc>
                <a:spcPts val="17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Modularity</a:t>
            </a:r>
            <a:endParaRPr lang="en-US" sz="1600" dirty="0"/>
          </a:p>
        </p:txBody>
      </p:sp>
      <p:sp>
        <p:nvSpPr>
          <p:cNvPr id="8" name="Text 3"/>
          <p:cNvSpPr/>
          <p:nvPr/>
        </p:nvSpPr>
        <p:spPr>
          <a:xfrm>
            <a:off x="6388894" y="2370295"/>
            <a:ext cx="7486769" cy="482724"/>
          </a:xfrm>
          <a:prstGeom prst="rect">
            <a:avLst/>
          </a:prstGeom>
          <a:noFill/>
          <a:ln/>
        </p:spPr>
        <p:txBody>
          <a:bodyPr wrap="none" lIns="0" tIns="0" rIns="0" bIns="0" rtlCol="0" anchor="t"/>
          <a:lstStyle/>
          <a:p>
            <a:pPr marL="0" indent="0" algn="l">
              <a:lnSpc>
                <a:spcPts val="17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Decoupled components enable independent updates and scalability across different </a:t>
            </a:r>
          </a:p>
          <a:p>
            <a:pPr marL="0" indent="0" algn="l">
              <a:lnSpc>
                <a:spcPts val="17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healthcare systems.</a:t>
            </a:r>
            <a:endParaRPr lang="en-US" sz="1400" dirty="0"/>
          </a:p>
        </p:txBody>
      </p:sp>
      <p:sp>
        <p:nvSpPr>
          <p:cNvPr id="9" name="Shape 4"/>
          <p:cNvSpPr/>
          <p:nvPr/>
        </p:nvSpPr>
        <p:spPr>
          <a:xfrm>
            <a:off x="6241137" y="2985373"/>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10" name="Image 3" descr="preencoded.png"/>
          <p:cNvPicPr>
            <a:picLocks noChangeAspect="1"/>
          </p:cNvPicPr>
          <p:nvPr/>
        </p:nvPicPr>
        <p:blipFill>
          <a:blip r:embed="rId7"/>
          <a:stretch>
            <a:fillRect/>
          </a:stretch>
        </p:blipFill>
        <p:spPr>
          <a:xfrm>
            <a:off x="6388894" y="3133130"/>
            <a:ext cx="420410" cy="420410"/>
          </a:xfrm>
          <a:prstGeom prst="rect">
            <a:avLst/>
          </a:prstGeom>
        </p:spPr>
      </p:pic>
      <p:pic>
        <p:nvPicPr>
          <p:cNvPr id="1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4503" y="3248620"/>
            <a:ext cx="189190" cy="189190"/>
          </a:xfrm>
          <a:prstGeom prst="rect">
            <a:avLst/>
          </a:prstGeom>
        </p:spPr>
      </p:pic>
      <p:sp>
        <p:nvSpPr>
          <p:cNvPr id="12" name="Text 5"/>
          <p:cNvSpPr/>
          <p:nvPr/>
        </p:nvSpPr>
        <p:spPr>
          <a:xfrm>
            <a:off x="6388894" y="3626167"/>
            <a:ext cx="1752124" cy="219075"/>
          </a:xfrm>
          <a:prstGeom prst="rect">
            <a:avLst/>
          </a:prstGeom>
          <a:noFill/>
          <a:ln/>
        </p:spPr>
        <p:txBody>
          <a:bodyPr wrap="none" lIns="0" tIns="0" rIns="0" bIns="0" rtlCol="0" anchor="t"/>
          <a:lstStyle/>
          <a:p>
            <a:pPr marL="0" indent="0" algn="l">
              <a:lnSpc>
                <a:spcPts val="17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Robustness</a:t>
            </a:r>
            <a:endParaRPr lang="en-US" sz="1600" dirty="0"/>
          </a:p>
        </p:txBody>
      </p:sp>
      <p:sp>
        <p:nvSpPr>
          <p:cNvPr id="13" name="Text 6"/>
          <p:cNvSpPr/>
          <p:nvPr/>
        </p:nvSpPr>
        <p:spPr>
          <a:xfrm>
            <a:off x="6365478" y="3873387"/>
            <a:ext cx="7339012" cy="224195"/>
          </a:xfrm>
          <a:prstGeom prst="rect">
            <a:avLst/>
          </a:prstGeom>
          <a:noFill/>
          <a:ln/>
        </p:spPr>
        <p:txBody>
          <a:bodyPr wrap="none" lIns="0" tIns="0" rIns="0" bIns="0" rtlCol="0" anchor="t"/>
          <a:lstStyle/>
          <a:p>
            <a:pPr marL="0" indent="0" algn="l">
              <a:lnSpc>
                <a:spcPts val="17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Designed to handle chaotic medical data while maintaining performance stability under </a:t>
            </a:r>
          </a:p>
          <a:p>
            <a:pPr marL="0" indent="0" algn="l">
              <a:lnSpc>
                <a:spcPts val="17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real-world conditions.</a:t>
            </a:r>
            <a:endParaRPr lang="en-US" sz="1400" dirty="0"/>
          </a:p>
        </p:txBody>
      </p:sp>
      <p:sp>
        <p:nvSpPr>
          <p:cNvPr id="14" name="Shape 7"/>
          <p:cNvSpPr/>
          <p:nvPr/>
        </p:nvSpPr>
        <p:spPr>
          <a:xfrm>
            <a:off x="6241137" y="4508897"/>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15" name="Image 5" descr="preencoded.png"/>
          <p:cNvPicPr>
            <a:picLocks noChangeAspect="1"/>
          </p:cNvPicPr>
          <p:nvPr/>
        </p:nvPicPr>
        <p:blipFill>
          <a:blip r:embed="rId10"/>
          <a:stretch>
            <a:fillRect/>
          </a:stretch>
        </p:blipFill>
        <p:spPr>
          <a:xfrm>
            <a:off x="6388894" y="4656653"/>
            <a:ext cx="420410" cy="420410"/>
          </a:xfrm>
          <a:prstGeom prst="rect">
            <a:avLst/>
          </a:prstGeom>
        </p:spPr>
      </p:pic>
      <p:pic>
        <p:nvPicPr>
          <p:cNvPr id="16"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04503" y="4772144"/>
            <a:ext cx="189190" cy="189190"/>
          </a:xfrm>
          <a:prstGeom prst="rect">
            <a:avLst/>
          </a:prstGeom>
        </p:spPr>
      </p:pic>
      <p:sp>
        <p:nvSpPr>
          <p:cNvPr id="17" name="Text 8"/>
          <p:cNvSpPr/>
          <p:nvPr/>
        </p:nvSpPr>
        <p:spPr>
          <a:xfrm>
            <a:off x="6365478" y="5139606"/>
            <a:ext cx="1752124" cy="219075"/>
          </a:xfrm>
          <a:prstGeom prst="rect">
            <a:avLst/>
          </a:prstGeom>
          <a:noFill/>
          <a:ln/>
        </p:spPr>
        <p:txBody>
          <a:bodyPr wrap="none" lIns="0" tIns="0" rIns="0" bIns="0" rtlCol="0" anchor="t"/>
          <a:lstStyle/>
          <a:p>
            <a:pPr marL="0" indent="0" algn="l">
              <a:lnSpc>
                <a:spcPts val="17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Reproducibility</a:t>
            </a:r>
            <a:endParaRPr lang="en-US" sz="1600" dirty="0"/>
          </a:p>
        </p:txBody>
      </p:sp>
      <p:sp>
        <p:nvSpPr>
          <p:cNvPr id="18" name="Text 9"/>
          <p:cNvSpPr/>
          <p:nvPr/>
        </p:nvSpPr>
        <p:spPr>
          <a:xfrm>
            <a:off x="6365478" y="5442740"/>
            <a:ext cx="7339012" cy="224195"/>
          </a:xfrm>
          <a:prstGeom prst="rect">
            <a:avLst/>
          </a:prstGeom>
          <a:noFill/>
          <a:ln/>
        </p:spPr>
        <p:txBody>
          <a:bodyPr wrap="none" lIns="0" tIns="0" rIns="0" bIns="0" rtlCol="0" anchor="t"/>
          <a:lstStyle/>
          <a:p>
            <a:pPr marL="0" indent="0" algn="l">
              <a:lnSpc>
                <a:spcPts val="17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MLflow and Docker containerization ensure complete traceability and reproducible </a:t>
            </a:r>
          </a:p>
          <a:p>
            <a:pPr marL="0" indent="0" algn="l">
              <a:lnSpc>
                <a:spcPts val="17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results across environments.</a:t>
            </a:r>
            <a:endParaRPr lang="en-US" sz="1400" dirty="0"/>
          </a:p>
        </p:txBody>
      </p:sp>
      <p:sp>
        <p:nvSpPr>
          <p:cNvPr id="19" name="Shape 10"/>
          <p:cNvSpPr/>
          <p:nvPr/>
        </p:nvSpPr>
        <p:spPr>
          <a:xfrm>
            <a:off x="6241137" y="6032421"/>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20" name="Image 7" descr="preencoded.png"/>
          <p:cNvPicPr>
            <a:picLocks noChangeAspect="1"/>
          </p:cNvPicPr>
          <p:nvPr/>
        </p:nvPicPr>
        <p:blipFill>
          <a:blip r:embed="rId13"/>
          <a:stretch>
            <a:fillRect/>
          </a:stretch>
        </p:blipFill>
        <p:spPr>
          <a:xfrm>
            <a:off x="6388894" y="6180177"/>
            <a:ext cx="420410" cy="420410"/>
          </a:xfrm>
          <a:prstGeom prst="rect">
            <a:avLst/>
          </a:prstGeom>
        </p:spPr>
      </p:pic>
      <p:pic>
        <p:nvPicPr>
          <p:cNvPr id="21" name="Image 8"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04503" y="6295668"/>
            <a:ext cx="189190" cy="189190"/>
          </a:xfrm>
          <a:prstGeom prst="rect">
            <a:avLst/>
          </a:prstGeom>
        </p:spPr>
      </p:pic>
      <p:sp>
        <p:nvSpPr>
          <p:cNvPr id="22" name="Text 11"/>
          <p:cNvSpPr/>
          <p:nvPr/>
        </p:nvSpPr>
        <p:spPr>
          <a:xfrm>
            <a:off x="6388894" y="6677026"/>
            <a:ext cx="1752124" cy="219075"/>
          </a:xfrm>
          <a:prstGeom prst="rect">
            <a:avLst/>
          </a:prstGeom>
          <a:noFill/>
          <a:ln/>
        </p:spPr>
        <p:txBody>
          <a:bodyPr wrap="none" lIns="0" tIns="0" rIns="0" bIns="0" rtlCol="0" anchor="t"/>
          <a:lstStyle/>
          <a:p>
            <a:pPr marL="0" indent="0" algn="l">
              <a:lnSpc>
                <a:spcPts val="17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Balanced Trade-offs</a:t>
            </a:r>
            <a:endParaRPr lang="en-US" sz="1600" dirty="0"/>
          </a:p>
        </p:txBody>
      </p:sp>
      <p:sp>
        <p:nvSpPr>
          <p:cNvPr id="23" name="Text 12"/>
          <p:cNvSpPr/>
          <p:nvPr/>
        </p:nvSpPr>
        <p:spPr>
          <a:xfrm>
            <a:off x="6365478" y="6972540"/>
            <a:ext cx="7339012" cy="224195"/>
          </a:xfrm>
          <a:prstGeom prst="rect">
            <a:avLst/>
          </a:prstGeom>
          <a:noFill/>
          <a:ln/>
        </p:spPr>
        <p:txBody>
          <a:bodyPr wrap="none" lIns="0" tIns="0" rIns="0" bIns="0" rtlCol="0" anchor="t"/>
          <a:lstStyle/>
          <a:p>
            <a:pPr marL="0" indent="0" algn="l">
              <a:lnSpc>
                <a:spcPts val="17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Intentional optimization across precision, interpretability, and fairness metrics.</a:t>
            </a:r>
            <a:endParaRPr lang="en-US" sz="1400" dirty="0"/>
          </a:p>
        </p:txBody>
      </p:sp>
      <p:pic>
        <p:nvPicPr>
          <p:cNvPr id="25" name="Picture 24">
            <a:extLst>
              <a:ext uri="{FF2B5EF4-FFF2-40B4-BE49-F238E27FC236}">
                <a16:creationId xmlns:a16="http://schemas.microsoft.com/office/drawing/2014/main" id="{A27E475F-383E-657A-1B8A-111AA9F7F3EC}"/>
              </a:ext>
            </a:extLst>
          </p:cNvPr>
          <p:cNvPicPr>
            <a:picLocks noChangeAspect="1"/>
          </p:cNvPicPr>
          <p:nvPr/>
        </p:nvPicPr>
        <p:blipFill>
          <a:blip r:embed="rId16"/>
          <a:stretch>
            <a:fillRect/>
          </a:stretch>
        </p:blipFill>
        <p:spPr>
          <a:xfrm>
            <a:off x="12778580" y="7719016"/>
            <a:ext cx="1851820" cy="5105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867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Expected Results</a:t>
            </a:r>
            <a:endParaRPr lang="en-US" sz="4450" dirty="0"/>
          </a:p>
        </p:txBody>
      </p:sp>
      <p:sp>
        <p:nvSpPr>
          <p:cNvPr id="4" name="Shape 1"/>
          <p:cNvSpPr/>
          <p:nvPr/>
        </p:nvSpPr>
        <p:spPr>
          <a:xfrm>
            <a:off x="6280190" y="1907619"/>
            <a:ext cx="226814" cy="1669852"/>
          </a:xfrm>
          <a:prstGeom prst="roundRect">
            <a:avLst>
              <a:gd name="adj" fmla="val 42003"/>
            </a:avLst>
          </a:prstGeom>
          <a:solidFill>
            <a:srgbClr val="E2E3E9"/>
          </a:solidFill>
          <a:ln w="7620">
            <a:solidFill>
              <a:srgbClr val="C8C9CF"/>
            </a:solidFill>
            <a:prstDash val="solid"/>
          </a:ln>
        </p:spPr>
        <p:txBody>
          <a:bodyPr/>
          <a:lstStyle/>
          <a:p>
            <a:endParaRPr lang="en-US"/>
          </a:p>
        </p:txBody>
      </p:sp>
      <p:sp>
        <p:nvSpPr>
          <p:cNvPr id="5" name="Text 2"/>
          <p:cNvSpPr/>
          <p:nvPr/>
        </p:nvSpPr>
        <p:spPr>
          <a:xfrm>
            <a:off x="6733818" y="2134433"/>
            <a:ext cx="2996922"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Demographic Stability</a:t>
            </a:r>
            <a:endParaRPr lang="en-US" sz="2200" dirty="0"/>
          </a:p>
        </p:txBody>
      </p:sp>
      <p:sp>
        <p:nvSpPr>
          <p:cNvPr id="6" name="Text 3"/>
          <p:cNvSpPr/>
          <p:nvPr/>
        </p:nvSpPr>
        <p:spPr>
          <a:xfrm>
            <a:off x="6733818" y="2624852"/>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Models demonstrate consistent performance across all demographic groups without significant disparity.</a:t>
            </a:r>
            <a:endParaRPr lang="en-US" sz="1750" dirty="0"/>
          </a:p>
        </p:txBody>
      </p:sp>
      <p:sp>
        <p:nvSpPr>
          <p:cNvPr id="7" name="Shape 4"/>
          <p:cNvSpPr/>
          <p:nvPr/>
        </p:nvSpPr>
        <p:spPr>
          <a:xfrm>
            <a:off x="6620351" y="3804285"/>
            <a:ext cx="226814" cy="1669852"/>
          </a:xfrm>
          <a:prstGeom prst="roundRect">
            <a:avLst>
              <a:gd name="adj" fmla="val 42003"/>
            </a:avLst>
          </a:prstGeom>
          <a:solidFill>
            <a:srgbClr val="E2E3E9"/>
          </a:solidFill>
          <a:ln w="7620">
            <a:solidFill>
              <a:srgbClr val="C8C9CF"/>
            </a:solidFill>
            <a:prstDash val="solid"/>
          </a:ln>
        </p:spPr>
        <p:txBody>
          <a:bodyPr/>
          <a:lstStyle/>
          <a:p>
            <a:endParaRPr lang="en-US"/>
          </a:p>
        </p:txBody>
      </p:sp>
      <p:sp>
        <p:nvSpPr>
          <p:cNvPr id="8" name="Text 5"/>
          <p:cNvSpPr/>
          <p:nvPr/>
        </p:nvSpPr>
        <p:spPr>
          <a:xfrm>
            <a:off x="7073979" y="4031099"/>
            <a:ext cx="3077766"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Improved Stratification</a:t>
            </a:r>
            <a:endParaRPr lang="en-US" sz="2200" dirty="0"/>
          </a:p>
        </p:txBody>
      </p:sp>
      <p:sp>
        <p:nvSpPr>
          <p:cNvPr id="9" name="Text 6"/>
          <p:cNvSpPr/>
          <p:nvPr/>
        </p:nvSpPr>
        <p:spPr>
          <a:xfrm>
            <a:off x="7073979" y="4521517"/>
            <a:ext cx="676263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Enhanced stratified C-Index metrics enable better patient risk segmentation and personalized treatment planning.</a:t>
            </a:r>
            <a:endParaRPr lang="en-US" sz="1750" dirty="0"/>
          </a:p>
        </p:txBody>
      </p:sp>
      <p:sp>
        <p:nvSpPr>
          <p:cNvPr id="10" name="Shape 7"/>
          <p:cNvSpPr/>
          <p:nvPr/>
        </p:nvSpPr>
        <p:spPr>
          <a:xfrm>
            <a:off x="6960632" y="5700951"/>
            <a:ext cx="226814" cy="1669852"/>
          </a:xfrm>
          <a:prstGeom prst="roundRect">
            <a:avLst>
              <a:gd name="adj" fmla="val 42003"/>
            </a:avLst>
          </a:prstGeom>
          <a:solidFill>
            <a:srgbClr val="E2E3E9"/>
          </a:solidFill>
          <a:ln w="7620">
            <a:solidFill>
              <a:srgbClr val="C8C9CF"/>
            </a:solidFill>
            <a:prstDash val="solid"/>
          </a:ln>
        </p:spPr>
        <p:txBody>
          <a:bodyPr/>
          <a:lstStyle/>
          <a:p>
            <a:endParaRPr lang="en-US"/>
          </a:p>
        </p:txBody>
      </p:sp>
      <p:sp>
        <p:nvSpPr>
          <p:cNvPr id="11" name="Text 8"/>
          <p:cNvSpPr/>
          <p:nvPr/>
        </p:nvSpPr>
        <p:spPr>
          <a:xfrm>
            <a:off x="7414260" y="59277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Clinical Confidence</a:t>
            </a:r>
            <a:endParaRPr lang="en-US" sz="2200" dirty="0"/>
          </a:p>
        </p:txBody>
      </p:sp>
      <p:sp>
        <p:nvSpPr>
          <p:cNvPr id="12" name="Text 9"/>
          <p:cNvSpPr/>
          <p:nvPr/>
        </p:nvSpPr>
        <p:spPr>
          <a:xfrm>
            <a:off x="7414260" y="6418183"/>
            <a:ext cx="6422350"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Explainability features and fairness metrics increase clinician trust and adoption in real hospital settings.</a:t>
            </a:r>
            <a:endParaRPr lang="en-US" sz="1750" dirty="0"/>
          </a:p>
        </p:txBody>
      </p:sp>
      <p:pic>
        <p:nvPicPr>
          <p:cNvPr id="14" name="Picture 13">
            <a:extLst>
              <a:ext uri="{FF2B5EF4-FFF2-40B4-BE49-F238E27FC236}">
                <a16:creationId xmlns:a16="http://schemas.microsoft.com/office/drawing/2014/main" id="{ABE7E928-50E1-87C6-FB7E-3095C5FD2331}"/>
              </a:ext>
            </a:extLst>
          </p:cNvPr>
          <p:cNvPicPr>
            <a:picLocks noChangeAspect="1"/>
          </p:cNvPicPr>
          <p:nvPr/>
        </p:nvPicPr>
        <p:blipFill>
          <a:blip r:embed="rId4"/>
          <a:stretch>
            <a:fillRect/>
          </a:stretch>
        </p:blipFill>
        <p:spPr>
          <a:xfrm>
            <a:off x="12656275" y="7663260"/>
            <a:ext cx="1851820" cy="5105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51761"/>
            <a:ext cx="5387102" cy="673418"/>
          </a:xfrm>
          <a:prstGeom prst="rect">
            <a:avLst/>
          </a:prstGeom>
          <a:noFill/>
          <a:ln/>
        </p:spPr>
        <p:txBody>
          <a:bodyPr wrap="none" lIns="0" tIns="0" rIns="0" bIns="0" rtlCol="0" anchor="t"/>
          <a:lstStyle/>
          <a:p>
            <a:pPr marL="0" indent="0" algn="l">
              <a:lnSpc>
                <a:spcPts val="5300"/>
              </a:lnSpc>
              <a:buNone/>
            </a:pPr>
            <a:r>
              <a:rPr lang="en-US" sz="420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200" dirty="0"/>
          </a:p>
        </p:txBody>
      </p:sp>
      <p:sp>
        <p:nvSpPr>
          <p:cNvPr id="4" name="Text 1"/>
          <p:cNvSpPr/>
          <p:nvPr/>
        </p:nvSpPr>
        <p:spPr>
          <a:xfrm>
            <a:off x="793790" y="1748314"/>
            <a:ext cx="7556421" cy="172402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This system represents a comprehensive engineering approach to resolving the fundamental tension between predictive accuracy and algorithmic fairness in clinical applications. By integrating rigorous technical analysis, medical sensitivity, and ethical principles, we advance the field toward more transparent and equitable clinical artificial intelligence.</a:t>
            </a:r>
            <a:endParaRPr lang="en-US" sz="1650" dirty="0"/>
          </a:p>
        </p:txBody>
      </p:sp>
      <p:sp>
        <p:nvSpPr>
          <p:cNvPr id="5" name="Shape 2"/>
          <p:cNvSpPr/>
          <p:nvPr/>
        </p:nvSpPr>
        <p:spPr>
          <a:xfrm>
            <a:off x="793790" y="3714750"/>
            <a:ext cx="3670459" cy="1946196"/>
          </a:xfrm>
          <a:prstGeom prst="roundRect">
            <a:avLst>
              <a:gd name="adj" fmla="val 26573"/>
            </a:avLst>
          </a:prstGeom>
          <a:solidFill>
            <a:srgbClr val="E2E3E9"/>
          </a:solidFill>
          <a:ln w="7620">
            <a:solidFill>
              <a:srgbClr val="C8C9CF"/>
            </a:solidFill>
            <a:prstDash val="solid"/>
          </a:ln>
        </p:spPr>
        <p:txBody>
          <a:bodyPr/>
          <a:lstStyle/>
          <a:p>
            <a:endParaRPr lang="en-US"/>
          </a:p>
        </p:txBody>
      </p:sp>
      <p:sp>
        <p:nvSpPr>
          <p:cNvPr id="6" name="Text 3"/>
          <p:cNvSpPr/>
          <p:nvPr/>
        </p:nvSpPr>
        <p:spPr>
          <a:xfrm>
            <a:off x="1016794" y="393775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Technical Excellence</a:t>
            </a:r>
            <a:endParaRPr lang="en-US" sz="2100" dirty="0"/>
          </a:p>
        </p:txBody>
      </p:sp>
      <p:sp>
        <p:nvSpPr>
          <p:cNvPr id="7" name="Text 4"/>
          <p:cNvSpPr/>
          <p:nvPr/>
        </p:nvSpPr>
        <p:spPr>
          <a:xfrm>
            <a:off x="1016794" y="4403527"/>
            <a:ext cx="3224451" cy="103441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Sophisticated modeling addresses medical complexity and nonlinearity effectively.</a:t>
            </a:r>
            <a:endParaRPr lang="en-US" sz="1650" dirty="0"/>
          </a:p>
        </p:txBody>
      </p:sp>
      <p:sp>
        <p:nvSpPr>
          <p:cNvPr id="8" name="Shape 5"/>
          <p:cNvSpPr/>
          <p:nvPr/>
        </p:nvSpPr>
        <p:spPr>
          <a:xfrm>
            <a:off x="4679633" y="3714750"/>
            <a:ext cx="3670578" cy="1946196"/>
          </a:xfrm>
          <a:prstGeom prst="roundRect">
            <a:avLst>
              <a:gd name="adj" fmla="val 26573"/>
            </a:avLst>
          </a:prstGeom>
          <a:solidFill>
            <a:srgbClr val="E2E3E9"/>
          </a:solidFill>
          <a:ln w="7620">
            <a:solidFill>
              <a:srgbClr val="C8C9CF"/>
            </a:solidFill>
            <a:prstDash val="solid"/>
          </a:ln>
        </p:spPr>
        <p:txBody>
          <a:bodyPr/>
          <a:lstStyle/>
          <a:p>
            <a:endParaRPr lang="en-US"/>
          </a:p>
        </p:txBody>
      </p:sp>
      <p:sp>
        <p:nvSpPr>
          <p:cNvPr id="9" name="Text 6"/>
          <p:cNvSpPr/>
          <p:nvPr/>
        </p:nvSpPr>
        <p:spPr>
          <a:xfrm>
            <a:off x="4902637" y="393775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Ethical Foundation</a:t>
            </a:r>
            <a:endParaRPr lang="en-US" sz="2100" dirty="0"/>
          </a:p>
        </p:txBody>
      </p:sp>
      <p:sp>
        <p:nvSpPr>
          <p:cNvPr id="10" name="Text 7"/>
          <p:cNvSpPr/>
          <p:nvPr/>
        </p:nvSpPr>
        <p:spPr>
          <a:xfrm>
            <a:off x="4902637" y="4403527"/>
            <a:ext cx="3224570" cy="103441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Fairness-first design ensures equitable outcomes across diverse patient populations.</a:t>
            </a:r>
            <a:endParaRPr lang="en-US" sz="1650" dirty="0"/>
          </a:p>
        </p:txBody>
      </p:sp>
      <p:sp>
        <p:nvSpPr>
          <p:cNvPr id="11" name="Shape 8"/>
          <p:cNvSpPr/>
          <p:nvPr/>
        </p:nvSpPr>
        <p:spPr>
          <a:xfrm>
            <a:off x="793790" y="5876330"/>
            <a:ext cx="7556421" cy="1601391"/>
          </a:xfrm>
          <a:prstGeom prst="roundRect">
            <a:avLst>
              <a:gd name="adj" fmla="val 32295"/>
            </a:avLst>
          </a:prstGeom>
          <a:solidFill>
            <a:srgbClr val="E2E3E9"/>
          </a:solidFill>
          <a:ln w="7620">
            <a:solidFill>
              <a:srgbClr val="C8C9CF"/>
            </a:solidFill>
            <a:prstDash val="solid"/>
          </a:ln>
        </p:spPr>
        <p:txBody>
          <a:bodyPr/>
          <a:lstStyle/>
          <a:p>
            <a:endParaRPr lang="en-US"/>
          </a:p>
        </p:txBody>
      </p:sp>
      <p:sp>
        <p:nvSpPr>
          <p:cNvPr id="12" name="Text 9"/>
          <p:cNvSpPr/>
          <p:nvPr/>
        </p:nvSpPr>
        <p:spPr>
          <a:xfrm>
            <a:off x="1016794" y="609933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Clinical Impact</a:t>
            </a:r>
            <a:endParaRPr lang="en-US" sz="2100" dirty="0"/>
          </a:p>
        </p:txBody>
      </p:sp>
      <p:sp>
        <p:nvSpPr>
          <p:cNvPr id="13" name="Text 10"/>
          <p:cNvSpPr/>
          <p:nvPr/>
        </p:nvSpPr>
        <p:spPr>
          <a:xfrm>
            <a:off x="1016794" y="6565106"/>
            <a:ext cx="7110412" cy="689610"/>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Stepping stone toward transparent, accountable, and equitable clinical decision support systems.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586</Words>
  <Application>Microsoft Office PowerPoint</Application>
  <PresentationFormat>Custom</PresentationFormat>
  <Paragraphs>103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Instrument Sans Medium</vt:lpstr>
      <vt:lpstr>Arial</vt:lpstr>
      <vt:lpstr>Instrument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JUAN DIEGO MORENO RAMOS</cp:lastModifiedBy>
  <cp:revision>6</cp:revision>
  <dcterms:created xsi:type="dcterms:W3CDTF">2025-10-23T02:51:31Z</dcterms:created>
  <dcterms:modified xsi:type="dcterms:W3CDTF">2025-10-25T02:07:47Z</dcterms:modified>
</cp:coreProperties>
</file>